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5"/>
  </p:notesMasterIdLst>
  <p:sldIdLst>
    <p:sldId id="256" r:id="rId2"/>
    <p:sldId id="268" r:id="rId3"/>
    <p:sldId id="282" r:id="rId4"/>
    <p:sldId id="283" r:id="rId5"/>
    <p:sldId id="276" r:id="rId6"/>
    <p:sldId id="277" r:id="rId7"/>
    <p:sldId id="285" r:id="rId8"/>
    <p:sldId id="284" r:id="rId9"/>
    <p:sldId id="286" r:id="rId10"/>
    <p:sldId id="278" r:id="rId11"/>
    <p:sldId id="280" r:id="rId12"/>
    <p:sldId id="281" r:id="rId13"/>
    <p:sldId id="27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5791200"/>
            <a:ext cx="8077200" cy="687191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Činjenice koje osporavaju moć TV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7930" y="228600"/>
            <a:ext cx="6556139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Manipulacija informacijama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8600" y="139531"/>
            <a:ext cx="2228850" cy="6642269"/>
          </a:xfrm>
        </p:spPr>
      </p:pic>
    </p:spTree>
    <p:extLst>
      <p:ext uri="{BB962C8B-B14F-4D97-AF65-F5344CB8AC3E}">
        <p14:creationId xmlns:p14="http://schemas.microsoft.com/office/powerpoint/2010/main" val="394799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Manipulacija informacijama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6600" y="91068"/>
            <a:ext cx="3352800" cy="6690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02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Manipulacija informacijama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3200" y="76200"/>
            <a:ext cx="5105400" cy="666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12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9357" y="73961"/>
            <a:ext cx="9393285" cy="6784039"/>
          </a:xfrm>
        </p:spPr>
      </p:pic>
    </p:spTree>
    <p:extLst>
      <p:ext uri="{BB962C8B-B14F-4D97-AF65-F5344CB8AC3E}">
        <p14:creationId xmlns:p14="http://schemas.microsoft.com/office/powerpoint/2010/main" val="380773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Osporavanje moći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 fontScale="77500" lnSpcReduction="20000"/>
          </a:bodyPr>
          <a:lstStyle/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b="1" dirty="0"/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3100" dirty="0"/>
              <a:t>TV se konzumira bez muke – nema prinude, nema obaveze, nema provere da li je poruka primljena, shvaćena, upamćena, naučena</a:t>
            </a:r>
          </a:p>
          <a:p>
            <a:pPr marL="1538288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100" dirty="0"/>
          </a:p>
          <a:p>
            <a:pPr marL="1538288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100" dirty="0"/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3100" dirty="0">
                <a:latin typeface="Corbel" pitchFamily="34" charset="0"/>
              </a:rPr>
              <a:t>svako okupljanje je prividno jer niko nije izašao iz kuće; oni koji su okupljeni uz televiziju – okupljeni su, a ipak izolovani </a:t>
            </a:r>
            <a:endParaRPr lang="sr-Latn-RS" sz="3100" dirty="0">
              <a:latin typeface="Corbel" pitchFamily="34" charset="0"/>
            </a:endParaRPr>
          </a:p>
          <a:p>
            <a:pPr marL="404622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100" dirty="0">
              <a:latin typeface="Calibri" pitchFamily="34" charset="0"/>
            </a:endParaRPr>
          </a:p>
          <a:p>
            <a:pPr marL="404622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100" dirty="0">
              <a:latin typeface="Calibri" pitchFamily="34" charset="0"/>
            </a:endParaRPr>
          </a:p>
          <a:p>
            <a:pPr marL="719138" lvl="1" indent="-363538" algn="just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3100" dirty="0">
                <a:latin typeface="Corbel" pitchFamily="34" charset="0"/>
              </a:rPr>
              <a:t>televizija uporno i obilno poziva i upućuje na rad, produktivnost, štednju, bezbednost, moral, građanske dužnosti i sve moguće dobrobiti za pojedinca i društvo</a:t>
            </a:r>
            <a:endParaRPr lang="sr-Latn-RS" sz="3100" dirty="0">
              <a:latin typeface="Corbel" pitchFamily="34" charset="0"/>
            </a:endParaRPr>
          </a:p>
          <a:p>
            <a:pPr marL="641350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100" dirty="0">
              <a:latin typeface="Corbel" pitchFamily="34" charset="0"/>
            </a:endParaRPr>
          </a:p>
          <a:p>
            <a:pPr marL="641350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100" dirty="0">
              <a:latin typeface="Corbel" pitchFamily="34" charset="0"/>
            </a:endParaRPr>
          </a:p>
          <a:p>
            <a:pPr marL="719138" lvl="1" indent="-363538" algn="just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3100" dirty="0"/>
              <a:t>televizijska poruka pomaže stvaranju stereotipa za ponašanje u javnosti, izvan svog intimnog kruga</a:t>
            </a:r>
          </a:p>
          <a:p>
            <a:pPr marL="3556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b="1" dirty="0">
              <a:latin typeface="Corbel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2000" b="1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400" b="1" dirty="0">
                <a:latin typeface="Calibri" pitchFamily="34" charset="0"/>
              </a:rPr>
              <a:t> </a:t>
            </a:r>
            <a:endParaRPr lang="sr-Latn-RS" sz="2400" b="1" dirty="0">
              <a:latin typeface="Calibri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5888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Osporavanje moći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963400" cy="5257800"/>
          </a:xfrm>
        </p:spPr>
        <p:txBody>
          <a:bodyPr>
            <a:normAutofit/>
          </a:bodyPr>
          <a:lstStyle/>
          <a:p>
            <a:pPr marL="5207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količina i intezitet usvojenih poruka u intimnoj sferi se drastično menja</a:t>
            </a:r>
          </a:p>
          <a:p>
            <a:pPr marL="641350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/>
          </a:p>
          <a:p>
            <a:pPr marL="574675" lvl="1" indent="-396875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gledalac nije ni licemer ni poltron, on se racionalno ponaša – poruku je usvojio kao neprijatnu informaciju, ali nije usvojio  poziv televizije da se raduje toj informaciji, da joj javno aplaudira</a:t>
            </a:r>
            <a:endParaRPr lang="sr-Latn-RS" sz="2400" dirty="0">
              <a:latin typeface="Corbel" pitchFamily="34" charset="0"/>
            </a:endParaRPr>
          </a:p>
          <a:p>
            <a:pPr marL="404622" lvl="1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dirty="0">
              <a:latin typeface="Calibri" pitchFamily="34" charset="0"/>
            </a:endParaRPr>
          </a:p>
          <a:p>
            <a:pPr marL="5413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dirty="0">
                <a:latin typeface="Corbel" pitchFamily="34" charset="0"/>
              </a:rPr>
              <a:t>ne postoje dokazi o promenama shvatanja i ponašanja u pravcima koje sugeriše televizija</a:t>
            </a:r>
            <a:endParaRPr lang="sr-Latn-RS" sz="2400" dirty="0">
              <a:latin typeface="Corbel" pitchFamily="34" charset="0"/>
            </a:endParaRPr>
          </a:p>
          <a:p>
            <a:pPr marL="574675" lvl="1" indent="233363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200" dirty="0">
              <a:latin typeface="Calibri" pitchFamily="34" charset="0"/>
            </a:endParaRPr>
          </a:p>
          <a:p>
            <a:pPr marL="574675" lvl="1" indent="233363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nekulturan i asocijalan čovek zadržava svoju nekulturu</a:t>
            </a:r>
            <a:endParaRPr lang="sr-Latn-RS" sz="2400" dirty="0">
              <a:latin typeface="Corbel" pitchFamily="34" charset="0"/>
            </a:endParaRPr>
          </a:p>
          <a:p>
            <a:pPr marL="574675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100" dirty="0">
              <a:latin typeface="Calibri" pitchFamily="34" charset="0"/>
            </a:endParaRPr>
          </a:p>
          <a:p>
            <a:pPr marL="574675" lvl="1" indent="233363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lopov i kriminalac ne postaje pošten</a:t>
            </a:r>
            <a:endParaRPr lang="sr-Latn-RS" sz="2400" dirty="0">
              <a:latin typeface="Corbel" pitchFamily="34" charset="0"/>
            </a:endParaRPr>
          </a:p>
          <a:p>
            <a:pPr marL="574675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100" dirty="0">
              <a:latin typeface="Calibri" pitchFamily="34" charset="0"/>
            </a:endParaRPr>
          </a:p>
          <a:p>
            <a:pPr marL="574675" lvl="1" indent="233363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prljav i neuredan ne prihvata higijenu</a:t>
            </a:r>
            <a:endParaRPr lang="sr-Latn-RS" sz="2400" dirty="0">
              <a:latin typeface="Corbel" pitchFamily="34" charset="0"/>
            </a:endParaRPr>
          </a:p>
          <a:p>
            <a:pPr marL="574675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100" b="1" dirty="0">
              <a:latin typeface="Corbel" pitchFamily="34" charset="0"/>
            </a:endParaRPr>
          </a:p>
          <a:p>
            <a:pPr marL="574675" lvl="1" indent="233363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en-US" sz="2400" dirty="0" err="1">
                <a:latin typeface="Corbel" pitchFamily="34" charset="0"/>
              </a:rPr>
              <a:t>niko</a:t>
            </a:r>
            <a:r>
              <a:rPr lang="en-US" sz="2400" dirty="0">
                <a:latin typeface="Corbel" pitchFamily="34" charset="0"/>
              </a:rPr>
              <a:t> od </a:t>
            </a:r>
            <a:r>
              <a:rPr lang="en-US" sz="2400" dirty="0" err="1">
                <a:latin typeface="Corbel" pitchFamily="34" charset="0"/>
              </a:rPr>
              <a:t>njih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neće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posle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gledanja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televizije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postati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nešto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drugo</a:t>
            </a:r>
            <a:r>
              <a:rPr lang="en-US" sz="2400" dirty="0">
                <a:latin typeface="Corbel" pitchFamily="34" charset="0"/>
              </a:rPr>
              <a:t> </a:t>
            </a:r>
          </a:p>
          <a:p>
            <a:pPr marL="574675" lvl="1" indent="233363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en-US" sz="1800" b="1" dirty="0">
              <a:latin typeface="Corbel" pitchFamily="34" charset="0"/>
            </a:endParaRPr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0447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Osporavanje moći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alibri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alibri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alibri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alibri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alibri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latin typeface="Calibri" pitchFamily="34" charset="0"/>
            </a:endParaRPr>
          </a:p>
          <a:p>
            <a:pPr marL="719138" lvl="1" indent="-363538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solidFill>
                  <a:prstClr val="black"/>
                </a:solidFill>
              </a:rPr>
              <a:t>televizija je produkt društva, a ne obrnuto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3800" y="2209800"/>
            <a:ext cx="2926172" cy="415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2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6400" y="5675376"/>
            <a:ext cx="8763000" cy="685800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TV kao sredstvo javnog informisanja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5700" y="152400"/>
            <a:ext cx="48006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38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Sredstvo informisanja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b="1" dirty="0"/>
              <a:t>TV informacija je ona kojoj se najviše veruje, koja se uvažava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/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Informacija je: 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000" b="1" dirty="0">
              <a:solidFill>
                <a:srgbClr val="C00000"/>
              </a:solidFill>
              <a:latin typeface="Corbel" pitchFamily="34" charset="0"/>
            </a:endParaRPr>
          </a:p>
          <a:p>
            <a:pPr marL="1074738" lvl="1" indent="265113" algn="just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šta je televizija izabrala</a:t>
            </a:r>
            <a:endParaRPr lang="sr-Latn-RS" sz="2400" dirty="0">
              <a:latin typeface="Corbel" pitchFamily="34" charset="0"/>
            </a:endParaRPr>
          </a:p>
          <a:p>
            <a:pPr marL="1074738" lvl="1" indent="265113" algn="just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1074738" lvl="1" indent="265113" algn="just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odabrala da prikaže javnosti</a:t>
            </a:r>
            <a:endParaRPr lang="sr-Latn-RS" sz="2400" dirty="0">
              <a:latin typeface="Corbel" pitchFamily="34" charset="0"/>
            </a:endParaRPr>
          </a:p>
          <a:p>
            <a:pPr marL="1074738" lvl="1" indent="265113" algn="just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1074738" lvl="1" indent="265113" algn="just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kako je to prikazala </a:t>
            </a:r>
            <a:endParaRPr lang="sr-Latn-RS" sz="2400" dirty="0">
              <a:latin typeface="Corbel" pitchFamily="34" charset="0"/>
            </a:endParaRPr>
          </a:p>
          <a:p>
            <a:pPr marL="1074738" lvl="1" indent="265113" algn="just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endParaRPr lang="sr-Latn-RS" sz="2000" dirty="0">
              <a:latin typeface="Corbel" pitchFamily="34" charset="0"/>
            </a:endParaRPr>
          </a:p>
          <a:p>
            <a:pPr marL="1074738" lvl="1" indent="265113" algn="just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ko komentariše određeni događaj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1486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268F9-D2E6-E47C-3725-41A84B7BC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8DF07-1DE5-E576-DDDD-EA38DD585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Sredstvo informisanja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3E11F-71A5-137C-804B-E59778FBA6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b="1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600" b="1" dirty="0">
                <a:latin typeface="Corbel" pitchFamily="34" charset="0"/>
              </a:rPr>
              <a:t>I</a:t>
            </a:r>
            <a:r>
              <a:rPr lang="vi-VN" sz="2400" b="1" dirty="0">
                <a:latin typeface="Corbel" pitchFamily="34" charset="0"/>
              </a:rPr>
              <a:t>nformacija</a:t>
            </a:r>
            <a:r>
              <a:rPr lang="vi-VN" sz="2600" b="1" dirty="0">
                <a:latin typeface="Corbel" pitchFamily="34" charset="0"/>
              </a:rPr>
              <a:t> se</a:t>
            </a:r>
            <a:r>
              <a:rPr lang="sr-Latn-RS" sz="2600" b="1" dirty="0">
                <a:latin typeface="Corbel" pitchFamily="34" charset="0"/>
              </a:rPr>
              <a:t>:</a:t>
            </a:r>
          </a:p>
          <a:p>
            <a:pPr marL="1074738" lvl="1" indent="265113" algn="just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dozira</a:t>
            </a:r>
            <a:endParaRPr lang="sr-Latn-RS" sz="2400" dirty="0">
              <a:latin typeface="Corbel" pitchFamily="34" charset="0"/>
            </a:endParaRPr>
          </a:p>
          <a:p>
            <a:pPr marL="1074738" lvl="1" indent="265113" algn="just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frizira </a:t>
            </a:r>
            <a:endParaRPr lang="sr-Latn-RS" sz="2400" dirty="0">
              <a:latin typeface="Corbel" pitchFamily="34" charset="0"/>
            </a:endParaRPr>
          </a:p>
          <a:p>
            <a:pPr marL="1074738" lvl="1" indent="265113" algn="just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oblikuje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b="1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>
                <a:latin typeface="Corbel" pitchFamily="34" charset="0"/>
              </a:rPr>
              <a:t>namera je da se kontroliše svest i ponašanje ljudi</a:t>
            </a: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>
              <a:latin typeface="Corbel" pitchFamily="34" charset="0"/>
            </a:endParaRPr>
          </a:p>
          <a:p>
            <a:pPr marL="698500" lvl="1" indent="-3429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i="1" dirty="0">
                <a:solidFill>
                  <a:srgbClr val="C00000"/>
                </a:solidFill>
                <a:latin typeface="Corbel" pitchFamily="34" charset="0"/>
              </a:rPr>
              <a:t>sredstva informisanja </a:t>
            </a:r>
            <a:r>
              <a:rPr lang="sr-Latn-RS" sz="2400" b="1" i="1" dirty="0">
                <a:solidFill>
                  <a:srgbClr val="C00000"/>
                </a:solidFill>
                <a:latin typeface="Corbel" pitchFamily="34" charset="0"/>
              </a:rPr>
              <a:t>ZA</a:t>
            </a:r>
            <a:r>
              <a:rPr lang="sr-Latn-RS" sz="2400" i="1" dirty="0">
                <a:solidFill>
                  <a:srgbClr val="C00000"/>
                </a:solidFill>
                <a:latin typeface="Corbel" pitchFamily="34" charset="0"/>
              </a:rPr>
              <a:t> javnost postaju sredstva informisanja </a:t>
            </a:r>
            <a:r>
              <a:rPr lang="sr-Latn-RS" sz="2400" b="1" i="1" dirty="0">
                <a:solidFill>
                  <a:srgbClr val="C00000"/>
                </a:solidFill>
                <a:latin typeface="Corbel" pitchFamily="34" charset="0"/>
              </a:rPr>
              <a:t>NAD</a:t>
            </a:r>
            <a:r>
              <a:rPr lang="sr-Latn-RS" sz="2400" i="1" dirty="0">
                <a:solidFill>
                  <a:srgbClr val="C00000"/>
                </a:solidFill>
                <a:latin typeface="Corbel" pitchFamily="34" charset="0"/>
              </a:rPr>
              <a:t> javnošću</a:t>
            </a:r>
            <a:endParaRPr lang="vi-VN" sz="2400" i="1" dirty="0">
              <a:solidFill>
                <a:srgbClr val="C00000"/>
              </a:solidFill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719138" lvl="1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3304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Sredstvo informisanja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b="1" dirty="0"/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b="1" dirty="0"/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Previše dostupnih informacija </a:t>
            </a:r>
            <a:r>
              <a:rPr lang="sr-Latn-RS" sz="2400" b="1" dirty="0"/>
              <a:t>nisu garancija njihovog kvaliteta i pouzdanosti</a:t>
            </a:r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b="1" dirty="0"/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b="1" dirty="0"/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sz="2400" dirty="0"/>
              <a:t>Najveća mudrost je </a:t>
            </a:r>
            <a:r>
              <a:rPr lang="sr-Latn-RS" sz="2400" b="1" dirty="0"/>
              <a:t>kako izabrati prave informacije, razumeti kontekst i primeniti znanje</a:t>
            </a:r>
          </a:p>
          <a:p>
            <a:pPr marL="355600" lvl="1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b="1" dirty="0"/>
          </a:p>
          <a:p>
            <a:pPr marL="641350" lvl="1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anose="05000000000000000000" pitchFamily="2" charset="2"/>
              <a:buChar char="§"/>
            </a:pPr>
            <a:r>
              <a:rPr lang="sr-Latn-RS" sz="2400" dirty="0"/>
              <a:t>TV gledaoci su postali </a:t>
            </a:r>
            <a:r>
              <a:rPr lang="sr-Latn-RS" sz="2400" b="1" dirty="0"/>
              <a:t>robovi informacija uz nesposobnost da se u njima snađu </a:t>
            </a:r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sr-Latn-RS" sz="2400" b="1" dirty="0"/>
              <a:t>     i razumeju kompleksne probleme koje ih okružuju</a:t>
            </a:r>
          </a:p>
          <a:p>
            <a:pPr marL="641350" lvl="1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anose="05000000000000000000" pitchFamily="2" charset="2"/>
              <a:buChar char="§"/>
            </a:pPr>
            <a:endParaRPr lang="sr-Latn-RS" sz="1800" b="1" dirty="0"/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b="1" dirty="0"/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50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BEFD83-2C7A-D4C0-6176-5A873622A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8E0B68-4BC1-7B9F-0B47-DEF073ACA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Sredstvo informisanja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699D0-5559-0E7A-41E6-B71ABCF5A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b="1" dirty="0"/>
          </a:p>
          <a:p>
            <a:pPr marL="698500" lvl="1" indent="-34290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1800" b="1" dirty="0"/>
          </a:p>
          <a:p>
            <a:pPr marL="641350" lvl="1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anose="05000000000000000000" pitchFamily="2" charset="2"/>
              <a:buChar char="§"/>
            </a:pPr>
            <a:endParaRPr lang="sr-Latn-RS" sz="1800" b="1" dirty="0"/>
          </a:p>
          <a:p>
            <a:pPr marL="641350" lvl="1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anose="05000000000000000000" pitchFamily="2" charset="2"/>
              <a:buChar char="§"/>
            </a:pPr>
            <a:endParaRPr lang="sr-Latn-RS" sz="1800" b="1" dirty="0"/>
          </a:p>
          <a:p>
            <a:pPr marL="355600" lvl="1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endParaRPr lang="sr-Latn-RS" sz="1800" b="1" dirty="0"/>
          </a:p>
          <a:p>
            <a:pPr marL="355600" lvl="1" indent="0" algn="ctr">
              <a:spcBef>
                <a:spcPts val="0"/>
              </a:spcBef>
              <a:buClr>
                <a:srgbClr val="C00000"/>
              </a:buClr>
              <a:buSzPct val="80000"/>
              <a:buNone/>
            </a:pPr>
            <a:r>
              <a:rPr lang="sr-Latn-RS" b="1" dirty="0">
                <a:solidFill>
                  <a:srgbClr val="C00000"/>
                </a:solidFill>
              </a:rPr>
              <a:t>Mudrost smo izgubili u znanju, </a:t>
            </a:r>
          </a:p>
          <a:p>
            <a:pPr marL="355600" lvl="1" indent="0" algn="ctr">
              <a:spcBef>
                <a:spcPts val="0"/>
              </a:spcBef>
              <a:buClr>
                <a:srgbClr val="C00000"/>
              </a:buClr>
              <a:buSzPct val="80000"/>
              <a:buNone/>
            </a:pPr>
            <a:endParaRPr lang="sr-Latn-RS" sz="1200" b="1" dirty="0">
              <a:solidFill>
                <a:srgbClr val="C00000"/>
              </a:solidFill>
            </a:endParaRPr>
          </a:p>
          <a:p>
            <a:pPr marL="355600" lvl="1" indent="0" algn="ctr">
              <a:spcBef>
                <a:spcPts val="0"/>
              </a:spcBef>
              <a:buClr>
                <a:srgbClr val="C00000"/>
              </a:buClr>
              <a:buSzPct val="80000"/>
              <a:buNone/>
            </a:pPr>
            <a:r>
              <a:rPr lang="sr-Latn-RS" b="1" dirty="0">
                <a:solidFill>
                  <a:srgbClr val="C00000"/>
                </a:solidFill>
              </a:rPr>
              <a:t>a znanje smo izgubili u informacijama!</a:t>
            </a:r>
          </a:p>
          <a:p>
            <a:pPr marL="355600" lvl="1" indent="0" algn="ctr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b="1" dirty="0">
              <a:latin typeface="Corbel" pitchFamily="34" charset="0"/>
            </a:endParaRPr>
          </a:p>
          <a:p>
            <a:pPr marL="355600" lvl="1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en-US" sz="40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35898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1157</TotalTime>
  <Words>352</Words>
  <Application>Microsoft Office PowerPoint</Application>
  <PresentationFormat>Widescreen</PresentationFormat>
  <Paragraphs>121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Činjenice koje osporavaju moć TV</vt:lpstr>
      <vt:lpstr>Osporavanje moći TV</vt:lpstr>
      <vt:lpstr>Osporavanje moći TV</vt:lpstr>
      <vt:lpstr>Osporavanje moći TV</vt:lpstr>
      <vt:lpstr>TV kao sredstvo javnog informisanja</vt:lpstr>
      <vt:lpstr>Sredstvo informisanja ...</vt:lpstr>
      <vt:lpstr>Sredstvo informisanja ...</vt:lpstr>
      <vt:lpstr>Sredstvo informisanja ...</vt:lpstr>
      <vt:lpstr>Sredstvo informisanja ...</vt:lpstr>
      <vt:lpstr>Manipulacija informacijama ...</vt:lpstr>
      <vt:lpstr>Manipulacija informacijama ...</vt:lpstr>
      <vt:lpstr>Manipulacija informacijama ...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325</cp:revision>
  <dcterms:created xsi:type="dcterms:W3CDTF">2006-08-16T00:00:00Z</dcterms:created>
  <dcterms:modified xsi:type="dcterms:W3CDTF">2025-08-05T12:49:31Z</dcterms:modified>
</cp:coreProperties>
</file>